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</p:sldMasterIdLst>
  <p:notesMasterIdLst>
    <p:notesMasterId r:id="rId50"/>
  </p:notesMasterIdLst>
  <p:sldIdLst>
    <p:sldId id="305" r:id="rId6"/>
    <p:sldId id="295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91" r:id="rId47"/>
    <p:sldId id="292" r:id="rId48"/>
    <p:sldId id="293" r:id="rId4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1CAB-D787-4028-9AF0-78374010E7C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46231-6910-4148-A4F2-DAEBE4CD7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3396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8180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2994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722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694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127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3203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123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27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2623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290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5443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78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56118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12/16/2022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18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4628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9462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8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7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1762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9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9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0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1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6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0426"/>
      </p:ext>
    </p:extLst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575" y="1989138"/>
            <a:ext cx="3832225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32225" cy="414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8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4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5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180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866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42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78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4212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575" y="635000"/>
            <a:ext cx="5710238" cy="5503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20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ثلث قائم الزاوية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grpSp>
        <p:nvGrpSpPr>
          <p:cNvPr id="5" name="مجموعة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شكل حر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7" name="شكل حر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prstClr val="black"/>
                </a:solidFill>
              </a:endParaRPr>
            </a:p>
          </p:txBody>
        </p:sp>
        <p:sp>
          <p:nvSpPr>
            <p:cNvPr id="8" name="شكل حر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mtClean="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  <p:cxnSp>
          <p:nvCxnSpPr>
            <p:cNvPr id="10" name="رابط مستقيم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1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20F503-EEB1-461E-86E1-4A547DE2DB97}" type="datetimeFigureOut">
              <a:rPr lang="en-US" altLang="en-US"/>
              <a:pPr>
                <a:defRPr/>
              </a:pPr>
              <a:t>12/16/2022</a:t>
            </a:fld>
            <a:endParaRPr lang="en-US" altLang="en-US"/>
          </a:p>
        </p:txBody>
      </p:sp>
      <p:sp>
        <p:nvSpPr>
          <p:cNvPr id="12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72717-2201-4460-9326-AB63922AE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027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24EA-1705-479E-99CB-80025CCE971C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5BA14-D4A9-48C9-B03B-316DBFF04E32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1892"/>
      </p:ext>
    </p:extLst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ارة رتبة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5" name="شارة رتبة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ABA9-5647-4C1B-99B0-ADE68C2A5E1C}" type="datetimeFigureOut">
              <a:rPr lang="en-US" altLang="en-US">
                <a:solidFill>
                  <a:prstClr val="white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CB00-B7E9-4F0F-AC68-BBE5A241C9D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78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5401-ABD3-43D4-8E74-EDA135222048}" type="datetimeFigureOut">
              <a:rPr lang="en-US" altLang="en-US">
                <a:solidFill>
                  <a:prstClr val="white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CE70-9042-4C85-9484-BA09E52D4315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5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428B-1D1D-42F6-BD39-11DBCEE08029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202F-6A97-4A84-9A40-1A8BFF1A893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4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3DBA6-5392-4DD4-AFA8-D1CD40671D9B}" type="datetimeFigureOut">
              <a:rPr lang="en-US" altLang="en-US">
                <a:solidFill>
                  <a:prstClr val="white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18E1-31FC-4592-B1EF-96CB9CF75EDC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36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DD5C-0345-40CC-914A-21CA7B10A71F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34D8-EAA2-4BAD-9E03-665FBBF2F36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755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CFC3-27F8-458A-9E00-390DD8156251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7125-74E9-4031-A260-29A26F721A3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2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10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6" name="شكل حر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white"/>
              </a:solidFill>
            </a:endParaRPr>
          </a:p>
        </p:txBody>
      </p:sp>
      <p:sp>
        <p:nvSpPr>
          <p:cNvPr id="7" name="مثلث قائم الزاوية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8" name="رابط مستقيم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شارة رتبة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10" name="شارة رتبة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E3A6-A284-43E8-B066-693993F7C77D}" type="datetimeFigureOut">
              <a:rPr lang="en-US" altLang="en-US">
                <a:solidFill>
                  <a:prstClr val="white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2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95D8-2AE3-4010-8F9F-78BCDF7F3B0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6B7B-335B-4850-95DE-CA9A4E9B27E4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0383-F241-4CAD-992F-BCF36AE5CD8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19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9034-0E29-4761-ACF3-34AE2E96ACA3}" type="datetimeFigureOut">
              <a:rPr lang="en-US" altLang="en-US">
                <a:solidFill>
                  <a:prstClr val="black"/>
                </a:solidFill>
              </a:rPr>
              <a:pPr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617E-50BE-4458-8CC6-14D06F31570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3519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2705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53256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28545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1CE2-83F2-4845-8E2B-4F07B767D315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C561-8C7A-4446-A2E3-3ECB9F2DE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12/16/2022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3388" y="635000"/>
            <a:ext cx="5737225" cy="736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989138"/>
            <a:ext cx="78168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270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Lucida Sans Unicode" pitchFamily="34" charset="0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33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4F909-E1F2-4222-A950-208ABF53406F}" type="datetimeFigureOut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12/16/2022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AAEEA-659D-4EAD-9438-8C935A08F461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ologyclass.com/nucleotide-biosynthesis-de-novo-salvage-purine-pyrimidine-nucleotides-cells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47.png"/><Relationship Id="rId4" Type="http://schemas.openxmlformats.org/officeDocument/2006/relationships/hyperlink" Target="http://www.easybiologyclass.com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youtube.com/user/easybiologyclass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6" Type="http://schemas.openxmlformats.org/officeDocument/2006/relationships/hyperlink" Target="http://www.slideshare.net/EasyBiologyClassEBC/" TargetMode="External"/><Relationship Id="rId5" Type="http://schemas.openxmlformats.org/officeDocument/2006/relationships/hyperlink" Target="http://www.easybiologyclass.com/" TargetMode="External"/><Relationship Id="rId10" Type="http://schemas.openxmlformats.org/officeDocument/2006/relationships/image" Target="../media/image52.jpeg"/><Relationship Id="rId4" Type="http://schemas.openxmlformats.org/officeDocument/2006/relationships/image" Target="../media/image49.jpg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0" y="836712"/>
            <a:ext cx="8858280" cy="161290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effectLst/>
              </a:rPr>
              <a:t> </a:t>
            </a:r>
            <a:endParaRPr lang="en-US" altLang="en-US" dirty="0" smtClean="0">
              <a:effectLst/>
              <a:latin typeface="Arial Black" panose="020B0A04020102020204" pitchFamily="34" charset="0"/>
            </a:endParaRPr>
          </a:p>
        </p:txBody>
      </p:sp>
      <p:sp>
        <p:nvSpPr>
          <p:cNvPr id="9219" name="مربع نص 3"/>
          <p:cNvSpPr txBox="1">
            <a:spLocks noChangeArrowheads="1"/>
          </p:cNvSpPr>
          <p:nvPr/>
        </p:nvSpPr>
        <p:spPr bwMode="auto">
          <a:xfrm>
            <a:off x="428625" y="571500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algn="r" rt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algn="r" rtl="1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algn="r" rtl="1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algn="r" rtl="1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ar-SA" altLang="en-US" sz="18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943100" y="3357563"/>
            <a:ext cx="5067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algn="r" rtl="1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algn="r" rtl="1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algn="r" rtl="1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algn="r" rtl="1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i="1" dirty="0" smtClean="0">
                <a:solidFill>
                  <a:srgbClr val="0070C0"/>
                </a:solidFill>
                <a:latin typeface="Arial Black" pitchFamily="34" charset="0"/>
              </a:rPr>
              <a:t>By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i="1" dirty="0" smtClean="0">
                <a:solidFill>
                  <a:srgbClr val="0070C0"/>
                </a:solidFill>
                <a:latin typeface="Arial Black" pitchFamily="34" charset="0"/>
              </a:rPr>
              <a:t>Assist. Prof, Dr. Ali Aldeewan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081" y="1295400"/>
            <a:ext cx="85685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Nucleotide Biosynthesis</a:t>
            </a:r>
            <a:b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(Biosynthesis of Purines &amp; Pyrimidines)</a:t>
            </a:r>
            <a:b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957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635000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Nucleic Acids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mtClean="0"/>
              <a:t>Nucleic acids are polymeric nucleotides (</a:t>
            </a:r>
            <a:r>
              <a:rPr lang="en-US" altLang="en-US" i="1" smtClean="0"/>
              <a:t>polynucleotides).</a:t>
            </a:r>
          </a:p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hlink"/>
                </a:solidFill>
              </a:rPr>
              <a:t>5' Oxygen of one nucleotide is linked to the 3' oxygen of another.</a:t>
            </a:r>
          </a:p>
          <a:p>
            <a:pPr>
              <a:tabLst>
                <a:tab pos="338138" algn="l"/>
              </a:tabLst>
              <a:defRPr/>
            </a:pPr>
            <a:endParaRPr lang="en-US" altLang="en-US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5810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187325"/>
            <a:ext cx="2827337" cy="576263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Fig. 27.22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601663"/>
            <a:ext cx="5848350" cy="607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2709863"/>
            <a:ext cx="2689225" cy="1439862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A section of a polynucleotide chain.</a:t>
            </a:r>
          </a:p>
        </p:txBody>
      </p:sp>
    </p:spTree>
    <p:extLst>
      <p:ext uri="{BB962C8B-B14F-4D97-AF65-F5344CB8AC3E}">
        <p14:creationId xmlns:p14="http://schemas.microsoft.com/office/powerpoint/2010/main" val="1837690805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775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0119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013121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07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042306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3" y="4572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050898"/>
      </p:ext>
    </p:extLst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24997"/>
      </p:ext>
    </p:extLst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367782"/>
      </p:ext>
    </p:extLst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686268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635000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Pyrimidines and Purines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accent1"/>
                </a:solidFill>
              </a:rPr>
              <a:t>In order to understand the structure and properties of DNA and RNA, we need to look at their structural components.</a:t>
            </a:r>
          </a:p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hlink"/>
                </a:solidFill>
              </a:rPr>
              <a:t>We begin with certain heterocyclic aromatic compounds called pyrimidines and purines.</a:t>
            </a:r>
          </a:p>
        </p:txBody>
      </p:sp>
    </p:spTree>
    <p:extLst>
      <p:ext uri="{BB962C8B-B14F-4D97-AF65-F5344CB8AC3E}">
        <p14:creationId xmlns:p14="http://schemas.microsoft.com/office/powerpoint/2010/main" val="38815252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399429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263138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184497"/>
      </p:ext>
    </p:extLst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82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692097"/>
      </p:ext>
    </p:extLst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168390"/>
      </p:ext>
    </p:extLst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31115"/>
      </p:ext>
    </p:extLst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377839"/>
      </p:ext>
    </p:extLst>
  </p:cSld>
  <p:clrMapOvr>
    <a:masterClrMapping/>
  </p:clrMapOvr>
  <p:transition spd="slow">
    <p:strips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799850"/>
      </p:ext>
    </p:extLst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59214"/>
      </p:ext>
    </p:extLst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74625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635000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Pyrimidines and Purines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accent1"/>
                </a:solidFill>
              </a:rPr>
              <a:t>In order to understand the structure and properties of DNA and RNA, we need to look at their structural components.</a:t>
            </a:r>
          </a:p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hlink"/>
                </a:solidFill>
              </a:rPr>
              <a:t>We begin with certain heterocyclic aromatic compounds called pyrimidines and purines.</a:t>
            </a:r>
          </a:p>
        </p:txBody>
      </p:sp>
    </p:spTree>
    <p:extLst>
      <p:ext uri="{BB962C8B-B14F-4D97-AF65-F5344CB8AC3E}">
        <p14:creationId xmlns:p14="http://schemas.microsoft.com/office/powerpoint/2010/main" val="509415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340984"/>
      </p:ext>
    </p:extLst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716489"/>
      </p:ext>
    </p:extLst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45563"/>
      </p:ext>
    </p:extLst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619789"/>
      </p:ext>
    </p:extLst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243490"/>
      </p:ext>
    </p:extLst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313957"/>
      </p:ext>
    </p:extLst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852426"/>
      </p:ext>
    </p:extLst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456655"/>
      </p:ext>
    </p:extLst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23498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802273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635000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Nucleosides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accent1"/>
                </a:solidFill>
              </a:rPr>
              <a:t>The classical structural definition is that a nucleoside is a pyrimidine or purine N-glycoside of </a:t>
            </a:r>
            <a:r>
              <a:rPr lang="en-US" altLang="en-US" sz="2400" smtClean="0">
                <a:solidFill>
                  <a:schemeClr val="accent1"/>
                </a:solidFill>
              </a:rPr>
              <a:t>D</a:t>
            </a:r>
            <a:r>
              <a:rPr lang="en-US" altLang="en-US" smtClean="0">
                <a:solidFill>
                  <a:schemeClr val="accent1"/>
                </a:solidFill>
              </a:rPr>
              <a:t>-ribofuranose or 2-deoxy-</a:t>
            </a:r>
            <a:r>
              <a:rPr lang="en-US" altLang="en-US" sz="2400" smtClean="0">
                <a:solidFill>
                  <a:schemeClr val="accent1"/>
                </a:solidFill>
              </a:rPr>
              <a:t>D</a:t>
            </a:r>
            <a:r>
              <a:rPr lang="en-US" altLang="en-US" smtClean="0">
                <a:solidFill>
                  <a:schemeClr val="accent1"/>
                </a:solidFill>
              </a:rPr>
              <a:t>-ribofuranose.</a:t>
            </a:r>
          </a:p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hlink"/>
                </a:solidFill>
              </a:rPr>
              <a:t>Informal use has extended this definition to apply to purine or pyrimidine N-glycosides of almost any carbohydrate.</a:t>
            </a:r>
          </a:p>
          <a:p>
            <a:pPr>
              <a:tabLst>
                <a:tab pos="338138" algn="l"/>
              </a:tabLst>
              <a:defRPr/>
            </a:pPr>
            <a:r>
              <a:rPr lang="en-US" altLang="en-US" smtClean="0">
                <a:solidFill>
                  <a:schemeClr val="folHlink"/>
                </a:solidFill>
              </a:rPr>
              <a:t>The purine or pyrimidine part of a nucleoside is referred to as a </a:t>
            </a:r>
            <a:r>
              <a:rPr lang="en-US" altLang="en-US" i="1" smtClean="0">
                <a:solidFill>
                  <a:schemeClr val="folHlink"/>
                </a:solidFill>
              </a:rPr>
              <a:t>purine or pyrimidine base</a:t>
            </a:r>
            <a:r>
              <a:rPr lang="en-US" altLang="en-US" smtClean="0">
                <a:solidFill>
                  <a:schemeClr val="folHlin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191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862462"/>
      </p:ext>
    </p:extLst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285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http://www.easybiologyclass.com/nucleotide-biosynthesis-de-novo-salvage-purine-pyrimidine-nucleotides-cells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</a:t>
            </a:r>
            <a:endParaRPr lang="en-US" sz="3200" i="1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video tutorials 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: 	            </a:t>
            </a:r>
            <a:r>
              <a:rPr lang="en-US" sz="2800" i="1" dirty="0" err="1" smtClean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 smtClean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 smtClean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12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</a:t>
            </a:r>
          </a:p>
          <a:p>
            <a:pPr marL="109538">
              <a:spcBef>
                <a:spcPts val="600"/>
              </a:spcBef>
            </a:pP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Download </a:t>
            </a:r>
            <a:r>
              <a:rPr lang="en-US" sz="2000" i="1" dirty="0" err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PPT</a:t>
            </a:r>
            <a:r>
              <a:rPr lang="en-US" sz="20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 :			        </a:t>
            </a:r>
            <a:r>
              <a:rPr lang="en-US" sz="2400" i="1" dirty="0" err="1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6"/>
              </a:rPr>
              <a:t>Slideshare</a:t>
            </a:r>
            <a:r>
              <a:rPr lang="en-US" sz="2400" i="1" dirty="0" smtClean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6"/>
              </a:rPr>
              <a:t> </a:t>
            </a:r>
            <a:endParaRPr lang="en-US" sz="2000" i="1" dirty="0" smtClean="0">
              <a:solidFill>
                <a:prstClr val="white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 smtClean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890" y="37338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krishnakumar\Desktop\youtub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04" y="1173699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3" descr="D:\PERSONAL\WEBSITE\Logo\Easy Biology Clas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04420" cy="104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 smtClean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 smtClean="0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Cambria" pitchFamily="18" charset="0"/>
              </a:rPr>
              <a:t>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Flora\Desktop\Slideshare easybiologyclass.jpg">
            <a:hlinkClick r:id="rId6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2078196" cy="4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387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635000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Nucleotides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dirty="0" smtClean="0"/>
              <a:t>Nucleotides are phosphoric acid esters of nucleosides.</a:t>
            </a:r>
          </a:p>
          <a:p>
            <a:pPr>
              <a:tabLst>
                <a:tab pos="338138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368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68288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Adenosine 5'-Monophosphate (AMP)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220788"/>
            <a:ext cx="7816850" cy="893762"/>
          </a:xfrm>
        </p:spPr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z="2400" smtClean="0"/>
              <a:t>Adenosine 5'-monophosphate (AMP) is also called 5'-adenylic acid.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976438" y="2409825"/>
            <a:ext cx="3644900" cy="3602038"/>
            <a:chOff x="1976438" y="2409825"/>
            <a:chExt cx="3644900" cy="3602038"/>
          </a:xfrm>
        </p:grpSpPr>
        <p:grpSp>
          <p:nvGrpSpPr>
            <p:cNvPr id="53" name="Group 27"/>
            <p:cNvGrpSpPr>
              <a:grpSpLocks/>
            </p:cNvGrpSpPr>
            <p:nvPr/>
          </p:nvGrpSpPr>
          <p:grpSpPr bwMode="auto">
            <a:xfrm>
              <a:off x="1976438" y="2409825"/>
              <a:ext cx="3644900" cy="3602038"/>
              <a:chOff x="1245" y="1518"/>
              <a:chExt cx="2296" cy="2269"/>
            </a:xfrm>
          </p:grpSpPr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 flipH="1">
                <a:off x="1995" y="2732"/>
                <a:ext cx="17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60" name="Group 26"/>
              <p:cNvGrpSpPr>
                <a:grpSpLocks/>
              </p:cNvGrpSpPr>
              <p:nvPr/>
            </p:nvGrpSpPr>
            <p:grpSpPr bwMode="auto">
              <a:xfrm>
                <a:off x="1245" y="1518"/>
                <a:ext cx="2296" cy="2269"/>
                <a:chOff x="1245" y="1518"/>
                <a:chExt cx="2296" cy="2269"/>
              </a:xfrm>
            </p:grpSpPr>
            <p:grpSp>
              <p:nvGrpSpPr>
                <p:cNvPr id="61" name="Group 14"/>
                <p:cNvGrpSpPr>
                  <a:grpSpLocks/>
                </p:cNvGrpSpPr>
                <p:nvPr/>
              </p:nvGrpSpPr>
              <p:grpSpPr bwMode="auto">
                <a:xfrm>
                  <a:off x="2298" y="1518"/>
                  <a:ext cx="1243" cy="2269"/>
                  <a:chOff x="2298" y="1518"/>
                  <a:chExt cx="1243" cy="2269"/>
                </a:xfrm>
              </p:grpSpPr>
              <p:pic>
                <p:nvPicPr>
                  <p:cNvPr id="73" name="Picture 5"/>
                  <p:cNvPicPr>
                    <a:picLocks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1" y="1711"/>
                    <a:ext cx="1200" cy="18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 useBgFill="1">
                <p:nvSpPr>
                  <p:cNvPr id="7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2298" y="2052"/>
                    <a:ext cx="253" cy="171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50000"/>
                      </a:lnSpc>
                      <a:defRPr/>
                    </a:pPr>
                    <a:r>
                      <a:rPr lang="en-US" altLang="en-US" sz="2400"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N</a:t>
                    </a:r>
                  </a:p>
                </p:txBody>
              </p:sp>
              <p:sp useBgFill="1">
                <p:nvSpPr>
                  <p:cNvPr id="7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117" y="1902"/>
                    <a:ext cx="253" cy="240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  <a:defRPr/>
                    </a:pPr>
                    <a:r>
                      <a:rPr lang="en-US" altLang="en-US" sz="2400"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N</a:t>
                    </a:r>
                  </a:p>
                </p:txBody>
              </p:sp>
              <p:sp useBgFill="1">
                <p:nvSpPr>
                  <p:cNvPr id="7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584" y="2499"/>
                    <a:ext cx="253" cy="183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55000"/>
                      </a:lnSpc>
                      <a:defRPr/>
                    </a:pPr>
                    <a:r>
                      <a:rPr lang="en-US" altLang="en-US" sz="2400"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N</a:t>
                    </a:r>
                  </a:p>
                </p:txBody>
              </p:sp>
              <p:sp useBgFill="1">
                <p:nvSpPr>
                  <p:cNvPr id="77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146" y="2459"/>
                    <a:ext cx="253" cy="183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55000"/>
                      </a:lnSpc>
                      <a:defRPr/>
                    </a:pPr>
                    <a:r>
                      <a:rPr lang="en-US" altLang="en-US" sz="2400"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N</a:t>
                    </a:r>
                  </a:p>
                </p:txBody>
              </p:sp>
              <p:sp>
                <p:nvSpPr>
                  <p:cNvPr id="7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754" y="2700"/>
                    <a:ext cx="263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7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67" y="3501"/>
                    <a:ext cx="40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OH</a:t>
                    </a:r>
                  </a:p>
                </p:txBody>
              </p:sp>
              <p:sp>
                <p:nvSpPr>
                  <p:cNvPr id="80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341" y="3501"/>
                    <a:ext cx="40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HO</a:t>
                    </a:r>
                  </a:p>
                </p:txBody>
              </p:sp>
              <p:sp>
                <p:nvSpPr>
                  <p:cNvPr id="8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1518"/>
                    <a:ext cx="463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N</a:t>
                    </a: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H</a:t>
                    </a:r>
                    <a:r>
                      <a:rPr lang="en-US" altLang="en-US" sz="2400" baseline="-250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62" name="Rectangle 15"/>
                <p:cNvSpPr>
                  <a:spLocks noChangeArrowheads="1"/>
                </p:cNvSpPr>
                <p:nvPr/>
              </p:nvSpPr>
              <p:spPr bwMode="auto">
                <a:xfrm>
                  <a:off x="2147" y="2592"/>
                  <a:ext cx="612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defRPr/>
                  </a:pPr>
                  <a:r>
                    <a:rPr lang="en-US" altLang="en-US" sz="24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itchFamily="34" charset="0"/>
                    </a:rPr>
                    <a:t>OCH</a:t>
                  </a:r>
                  <a:r>
                    <a:rPr lang="en-US" altLang="en-US" sz="2400" baseline="-25000"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itchFamily="34" charset="0"/>
                    </a:rPr>
                    <a:t>2</a:t>
                  </a:r>
                </a:p>
              </p:txBody>
            </p:sp>
            <p:grpSp>
              <p:nvGrpSpPr>
                <p:cNvPr id="63" name="Group 25"/>
                <p:cNvGrpSpPr>
                  <a:grpSpLocks/>
                </p:cNvGrpSpPr>
                <p:nvPr/>
              </p:nvGrpSpPr>
              <p:grpSpPr bwMode="auto">
                <a:xfrm>
                  <a:off x="1245" y="2232"/>
                  <a:ext cx="785" cy="1054"/>
                  <a:chOff x="1245" y="2232"/>
                  <a:chExt cx="785" cy="1054"/>
                </a:xfrm>
              </p:grpSpPr>
              <p:sp>
                <p:nvSpPr>
                  <p:cNvPr id="6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779" y="2616"/>
                    <a:ext cx="24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P</a:t>
                    </a:r>
                  </a:p>
                </p:txBody>
              </p:sp>
              <p:sp>
                <p:nvSpPr>
                  <p:cNvPr id="6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245" y="2605"/>
                    <a:ext cx="40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HO</a:t>
                    </a:r>
                  </a:p>
                </p:txBody>
              </p:sp>
              <p:sp>
                <p:nvSpPr>
                  <p:cNvPr id="6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767" y="2232"/>
                    <a:ext cx="263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6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620" y="3000"/>
                    <a:ext cx="402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en-US" sz="240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rPr>
                      <a:t>HO</a:t>
                    </a:r>
                  </a:p>
                </p:txBody>
              </p:sp>
              <p:sp>
                <p:nvSpPr>
                  <p:cNvPr id="68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2" y="2742"/>
                    <a:ext cx="1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  <p:grpSp>
                <p:nvGrpSpPr>
                  <p:cNvPr id="6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878" y="2464"/>
                    <a:ext cx="52" cy="171"/>
                    <a:chOff x="1878" y="2464"/>
                    <a:chExt cx="52" cy="171"/>
                  </a:xfrm>
                </p:grpSpPr>
                <p:sp>
                  <p:nvSpPr>
                    <p:cNvPr id="7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8" y="2464"/>
                      <a:ext cx="0" cy="17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7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0" y="2464"/>
                      <a:ext cx="0" cy="17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>
                        <a:latin typeface="Arial" pitchFamily="34" charset="0"/>
                      </a:endParaRPr>
                    </a:p>
                  </p:txBody>
                </p:sp>
              </p:grpSp>
              <p:sp>
                <p:nvSpPr>
                  <p:cNvPr id="7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889" y="2849"/>
                    <a:ext cx="0" cy="16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5192713" y="4564063"/>
              <a:ext cx="350837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1'</a:t>
              </a:r>
            </a:p>
          </p:txBody>
        </p:sp>
        <p:sp>
          <p:nvSpPr>
            <p:cNvPr id="55" name="Rectangle 29"/>
            <p:cNvSpPr>
              <a:spLocks noChangeArrowheads="1"/>
            </p:cNvSpPr>
            <p:nvPr/>
          </p:nvSpPr>
          <p:spPr bwMode="auto">
            <a:xfrm>
              <a:off x="4938713" y="5005388"/>
              <a:ext cx="350837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2'</a:t>
              </a: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3922713" y="5005388"/>
              <a:ext cx="350837" cy="36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3'</a:t>
              </a: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3651250" y="4632325"/>
              <a:ext cx="350838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4'</a:t>
              </a:r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3617913" y="4394200"/>
              <a:ext cx="350837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5'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70124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68288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Adenosine Diphosphate (ADP)</a:t>
            </a:r>
          </a:p>
        </p:txBody>
      </p:sp>
      <p:grpSp>
        <p:nvGrpSpPr>
          <p:cNvPr id="15363" name="Group 34"/>
          <p:cNvGrpSpPr>
            <a:grpSpLocks/>
          </p:cNvGrpSpPr>
          <p:nvPr/>
        </p:nvGrpSpPr>
        <p:grpSpPr bwMode="auto">
          <a:xfrm>
            <a:off x="1800225" y="1716088"/>
            <a:ext cx="4813300" cy="3602037"/>
            <a:chOff x="1134" y="1081"/>
            <a:chExt cx="3032" cy="2269"/>
          </a:xfrm>
        </p:grpSpPr>
        <p:sp>
          <p:nvSpPr>
            <p:cNvPr id="20483" name="Line 3"/>
            <p:cNvSpPr>
              <a:spLocks noChangeShapeType="1"/>
            </p:cNvSpPr>
            <p:nvPr/>
          </p:nvSpPr>
          <p:spPr bwMode="auto">
            <a:xfrm flipH="1">
              <a:off x="2620" y="2295"/>
              <a:ext cx="17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365" name="Group 13"/>
            <p:cNvGrpSpPr>
              <a:grpSpLocks/>
            </p:cNvGrpSpPr>
            <p:nvPr/>
          </p:nvGrpSpPr>
          <p:grpSpPr bwMode="auto">
            <a:xfrm>
              <a:off x="2923" y="1081"/>
              <a:ext cx="1243" cy="2269"/>
              <a:chOff x="2923" y="1081"/>
              <a:chExt cx="1243" cy="2269"/>
            </a:xfrm>
          </p:grpSpPr>
          <p:pic>
            <p:nvPicPr>
              <p:cNvPr id="15386" name="Pictur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6" y="1274"/>
                <a:ext cx="1200" cy="1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 useBgFill="1">
            <p:nvSpPr>
              <p:cNvPr id="20485" name="Rectangle 5"/>
              <p:cNvSpPr>
                <a:spLocks noChangeArrowheads="1"/>
              </p:cNvSpPr>
              <p:nvPr/>
            </p:nvSpPr>
            <p:spPr bwMode="auto">
              <a:xfrm>
                <a:off x="2923" y="1615"/>
                <a:ext cx="253" cy="171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0486" name="Rectangle 6"/>
              <p:cNvSpPr>
                <a:spLocks noChangeArrowheads="1"/>
              </p:cNvSpPr>
              <p:nvPr/>
            </p:nvSpPr>
            <p:spPr bwMode="auto">
              <a:xfrm>
                <a:off x="3742" y="1465"/>
                <a:ext cx="253" cy="24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0487" name="Rectangle 7"/>
              <p:cNvSpPr>
                <a:spLocks noChangeArrowheads="1"/>
              </p:cNvSpPr>
              <p:nvPr/>
            </p:nvSpPr>
            <p:spPr bwMode="auto">
              <a:xfrm>
                <a:off x="3209" y="2062"/>
                <a:ext cx="253" cy="18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0488" name="Rectangle 8"/>
              <p:cNvSpPr>
                <a:spLocks noChangeArrowheads="1"/>
              </p:cNvSpPr>
              <p:nvPr/>
            </p:nvSpPr>
            <p:spPr bwMode="auto">
              <a:xfrm>
                <a:off x="3771" y="2022"/>
                <a:ext cx="253" cy="18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20489" name="Rectangle 9"/>
              <p:cNvSpPr>
                <a:spLocks noChangeArrowheads="1"/>
              </p:cNvSpPr>
              <p:nvPr/>
            </p:nvSpPr>
            <p:spPr bwMode="auto">
              <a:xfrm>
                <a:off x="3379" y="2263"/>
                <a:ext cx="2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  <p:sp>
            <p:nvSpPr>
              <p:cNvPr id="20490" name="Rectangle 10"/>
              <p:cNvSpPr>
                <a:spLocks noChangeArrowheads="1"/>
              </p:cNvSpPr>
              <p:nvPr/>
            </p:nvSpPr>
            <p:spPr bwMode="auto">
              <a:xfrm>
                <a:off x="3692" y="3064"/>
                <a:ext cx="40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OH</a:t>
                </a:r>
              </a:p>
            </p:txBody>
          </p:sp>
          <p:sp>
            <p:nvSpPr>
              <p:cNvPr id="20491" name="Rectangle 11"/>
              <p:cNvSpPr>
                <a:spLocks noChangeArrowheads="1"/>
              </p:cNvSpPr>
              <p:nvPr/>
            </p:nvSpPr>
            <p:spPr bwMode="auto">
              <a:xfrm>
                <a:off x="2966" y="3064"/>
                <a:ext cx="40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</a:t>
                </a:r>
              </a:p>
            </p:txBody>
          </p:sp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3194" y="1081"/>
                <a:ext cx="4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r>
                  <a:rPr lang="en-US" altLang="en-US" sz="2400" baseline="-250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2772" y="2155"/>
              <a:ext cx="61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OCH</a:t>
              </a:r>
              <a:r>
                <a:rPr lang="en-US" altLang="en-US" sz="2400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2404" y="2179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024" y="2168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392" y="1795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2245" y="256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flipH="1">
              <a:off x="2247" y="2305"/>
              <a:ext cx="18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372" name="Group 22"/>
            <p:cNvGrpSpPr>
              <a:grpSpLocks/>
            </p:cNvGrpSpPr>
            <p:nvPr/>
          </p:nvGrpSpPr>
          <p:grpSpPr bwMode="auto">
            <a:xfrm>
              <a:off x="2503" y="2027"/>
              <a:ext cx="52" cy="171"/>
              <a:chOff x="2503" y="2027"/>
              <a:chExt cx="52" cy="171"/>
            </a:xfrm>
          </p:grpSpPr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>
                <a:off x="2503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>
                <a:off x="2555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2514" y="2412"/>
              <a:ext cx="0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flipH="1">
              <a:off x="1873" y="2295"/>
              <a:ext cx="17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668" y="2179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656" y="1795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1509" y="256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H="1">
              <a:off x="1511" y="2305"/>
              <a:ext cx="18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379" name="Group 31"/>
            <p:cNvGrpSpPr>
              <a:grpSpLocks/>
            </p:cNvGrpSpPr>
            <p:nvPr/>
          </p:nvGrpSpPr>
          <p:grpSpPr bwMode="auto">
            <a:xfrm>
              <a:off x="1767" y="2027"/>
              <a:ext cx="52" cy="171"/>
              <a:chOff x="1767" y="2027"/>
              <a:chExt cx="52" cy="171"/>
            </a:xfrm>
          </p:grpSpPr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>
                <a:off x="1767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>
                <a:off x="1819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1778" y="2412"/>
              <a:ext cx="0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1134" y="217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55171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68288"/>
            <a:ext cx="635635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Adenosine Triphosphate (ATP)</a:t>
            </a:r>
          </a:p>
        </p:txBody>
      </p:sp>
      <p:grpSp>
        <p:nvGrpSpPr>
          <p:cNvPr id="16387" name="Group 44"/>
          <p:cNvGrpSpPr>
            <a:grpSpLocks/>
          </p:cNvGrpSpPr>
          <p:nvPr/>
        </p:nvGrpSpPr>
        <p:grpSpPr bwMode="auto">
          <a:xfrm>
            <a:off x="563563" y="1716088"/>
            <a:ext cx="6049962" cy="3602037"/>
            <a:chOff x="355" y="1081"/>
            <a:chExt cx="3811" cy="2269"/>
          </a:xfrm>
        </p:grpSpPr>
        <p:sp>
          <p:nvSpPr>
            <p:cNvPr id="21507" name="Line 3"/>
            <p:cNvSpPr>
              <a:spLocks noChangeShapeType="1"/>
            </p:cNvSpPr>
            <p:nvPr/>
          </p:nvSpPr>
          <p:spPr bwMode="auto">
            <a:xfrm flipH="1">
              <a:off x="2620" y="2295"/>
              <a:ext cx="17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389" name="Group 13"/>
            <p:cNvGrpSpPr>
              <a:grpSpLocks/>
            </p:cNvGrpSpPr>
            <p:nvPr/>
          </p:nvGrpSpPr>
          <p:grpSpPr bwMode="auto">
            <a:xfrm>
              <a:off x="2923" y="1081"/>
              <a:ext cx="1243" cy="2269"/>
              <a:chOff x="2923" y="1081"/>
              <a:chExt cx="1243" cy="2269"/>
            </a:xfrm>
          </p:grpSpPr>
          <p:pic>
            <p:nvPicPr>
              <p:cNvPr id="16420" name="Picture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6" y="1274"/>
                <a:ext cx="1200" cy="1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 useBgFill="1"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2923" y="1615"/>
                <a:ext cx="253" cy="171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3742" y="1465"/>
                <a:ext cx="253" cy="24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3209" y="2062"/>
                <a:ext cx="253" cy="18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 useBgFill="1"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3771" y="2022"/>
                <a:ext cx="253" cy="183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lnSpc>
                    <a:spcPct val="5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21513" name="Rectangle 9"/>
              <p:cNvSpPr>
                <a:spLocks noChangeArrowheads="1"/>
              </p:cNvSpPr>
              <p:nvPr/>
            </p:nvSpPr>
            <p:spPr bwMode="auto">
              <a:xfrm>
                <a:off x="3379" y="2263"/>
                <a:ext cx="2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  <p:sp>
            <p:nvSpPr>
              <p:cNvPr id="21514" name="Rectangle 10"/>
              <p:cNvSpPr>
                <a:spLocks noChangeArrowheads="1"/>
              </p:cNvSpPr>
              <p:nvPr/>
            </p:nvSpPr>
            <p:spPr bwMode="auto">
              <a:xfrm>
                <a:off x="3692" y="3064"/>
                <a:ext cx="40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OH</a:t>
                </a:r>
              </a:p>
            </p:txBody>
          </p:sp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2966" y="3064"/>
                <a:ext cx="40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HO</a:t>
                </a:r>
              </a:p>
            </p:txBody>
          </p:sp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3194" y="1081"/>
                <a:ext cx="4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40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N</a:t>
                </a:r>
                <a:r>
                  <a:rPr lang="en-US" altLang="en-US" sz="24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H</a:t>
                </a:r>
                <a:r>
                  <a:rPr lang="en-US" altLang="en-US" sz="2400" baseline="-25000">
                    <a:solidFill>
                      <a:srgbClr val="FAFD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</a:t>
                </a:r>
              </a:p>
            </p:txBody>
          </p:sp>
        </p:grp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2772" y="2155"/>
              <a:ext cx="61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OCH</a:t>
              </a:r>
              <a:r>
                <a:rPr lang="en-US" altLang="en-US" sz="2400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2404" y="2179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1520" name="Rectangle 16"/>
            <p:cNvSpPr>
              <a:spLocks noChangeArrowheads="1"/>
            </p:cNvSpPr>
            <p:nvPr/>
          </p:nvSpPr>
          <p:spPr bwMode="auto">
            <a:xfrm>
              <a:off x="2024" y="2168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392" y="1795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245" y="256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H="1">
              <a:off x="2247" y="2305"/>
              <a:ext cx="18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396" name="Group 22"/>
            <p:cNvGrpSpPr>
              <a:grpSpLocks/>
            </p:cNvGrpSpPr>
            <p:nvPr/>
          </p:nvGrpSpPr>
          <p:grpSpPr bwMode="auto">
            <a:xfrm>
              <a:off x="2503" y="2027"/>
              <a:ext cx="52" cy="171"/>
              <a:chOff x="2503" y="2027"/>
              <a:chExt cx="52" cy="171"/>
            </a:xfrm>
          </p:grpSpPr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2503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25" name="Line 21"/>
              <p:cNvSpPr>
                <a:spLocks noChangeShapeType="1"/>
              </p:cNvSpPr>
              <p:nvPr/>
            </p:nvSpPr>
            <p:spPr bwMode="auto">
              <a:xfrm>
                <a:off x="2555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2514" y="2412"/>
              <a:ext cx="0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>
              <a:off x="1873" y="2295"/>
              <a:ext cx="17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668" y="2179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1656" y="1795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509" y="256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H="1">
              <a:off x="1511" y="2305"/>
              <a:ext cx="18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403" name="Group 31"/>
            <p:cNvGrpSpPr>
              <a:grpSpLocks/>
            </p:cNvGrpSpPr>
            <p:nvPr/>
          </p:nvGrpSpPr>
          <p:grpSpPr bwMode="auto">
            <a:xfrm>
              <a:off x="1767" y="2027"/>
              <a:ext cx="52" cy="171"/>
              <a:chOff x="1767" y="2027"/>
              <a:chExt cx="52" cy="171"/>
            </a:xfrm>
          </p:grpSpPr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>
                <a:off x="1767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>
                <a:off x="1819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1778" y="2412"/>
              <a:ext cx="0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1266" y="2173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 flipH="1">
              <a:off x="1094" y="2295"/>
              <a:ext cx="171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889" y="2179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877" y="1795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730" y="256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732" y="2305"/>
              <a:ext cx="182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411" name="Group 41"/>
            <p:cNvGrpSpPr>
              <a:grpSpLocks/>
            </p:cNvGrpSpPr>
            <p:nvPr/>
          </p:nvGrpSpPr>
          <p:grpSpPr bwMode="auto">
            <a:xfrm>
              <a:off x="988" y="2027"/>
              <a:ext cx="52" cy="171"/>
              <a:chOff x="988" y="2027"/>
              <a:chExt cx="52" cy="171"/>
            </a:xfrm>
          </p:grpSpPr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>
                <a:off x="988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>
                <a:off x="1040" y="2027"/>
                <a:ext cx="0" cy="17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999" y="2412"/>
              <a:ext cx="0" cy="16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355" y="2173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33115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68288"/>
            <a:ext cx="6356350" cy="1111250"/>
          </a:xfrm>
          <a:ln cap="flat"/>
        </p:spPr>
        <p:txBody>
          <a:bodyPr/>
          <a:lstStyle/>
          <a:p>
            <a:pPr>
              <a:defRPr/>
            </a:pPr>
            <a:r>
              <a:rPr lang="en-US" altLang="en-US" smtClean="0"/>
              <a:t>Adenosine 3'-5'-Cyclic Monophosphate (cAMP)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490663"/>
            <a:ext cx="7816850" cy="893762"/>
          </a:xfrm>
        </p:spPr>
        <p:txBody>
          <a:bodyPr/>
          <a:lstStyle/>
          <a:p>
            <a:pPr>
              <a:tabLst>
                <a:tab pos="338138" algn="l"/>
              </a:tabLst>
              <a:defRPr/>
            </a:pPr>
            <a:r>
              <a:rPr lang="en-US" altLang="en-US" smtClean="0"/>
              <a:t>Cyclic AMP is an important regulator of many biological processes.</a:t>
            </a:r>
          </a:p>
        </p:txBody>
      </p:sp>
      <p:grpSp>
        <p:nvGrpSpPr>
          <p:cNvPr id="18436" name="Group 24"/>
          <p:cNvGrpSpPr>
            <a:grpSpLocks/>
          </p:cNvGrpSpPr>
          <p:nvPr/>
        </p:nvGrpSpPr>
        <p:grpSpPr bwMode="auto">
          <a:xfrm>
            <a:off x="2651125" y="2549525"/>
            <a:ext cx="2970213" cy="3759200"/>
            <a:chOff x="1670" y="1606"/>
            <a:chExt cx="1871" cy="2368"/>
          </a:xfrm>
        </p:grpSpPr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 flipH="1" flipV="1">
              <a:off x="2272" y="3539"/>
              <a:ext cx="267" cy="16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438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1799"/>
              <a:ext cx="1200" cy="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 useBgFill="1"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298" y="2140"/>
              <a:ext cx="253" cy="171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 useBgFill="1"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3117" y="1990"/>
              <a:ext cx="253" cy="240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 useBgFill="1"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2584" y="2587"/>
              <a:ext cx="253" cy="183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5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 useBgFill="1"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3146" y="2547"/>
              <a:ext cx="253" cy="183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lnSpc>
                  <a:spcPct val="5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754" y="2788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3067" y="3589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OH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2517" y="3589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2569" y="1606"/>
              <a:ext cx="4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altLang="en-US" sz="2400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2246" y="2680"/>
              <a:ext cx="4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</a:t>
              </a:r>
              <a:r>
                <a:rPr lang="en-US" altLang="en-US" sz="2400" baseline="-250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2092" y="3336"/>
              <a:ext cx="24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1670" y="3194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698" y="3688"/>
              <a:ext cx="4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</a:t>
              </a:r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 flipV="1">
              <a:off x="1909" y="3335"/>
              <a:ext cx="183" cy="9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051" y="3568"/>
              <a:ext cx="107" cy="1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2112" y="2867"/>
              <a:ext cx="171" cy="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1886" y="2901"/>
              <a:ext cx="26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4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2048" y="3133"/>
              <a:ext cx="107" cy="22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 flipH="1" flipV="1">
              <a:off x="1895" y="3387"/>
              <a:ext cx="183" cy="9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AF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12579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AFD00"/>
      </a:lt1>
      <a:dk2>
        <a:srgbClr val="0000FF"/>
      </a:dk2>
      <a:lt2>
        <a:srgbClr val="FAFD00"/>
      </a:lt2>
      <a:accent1>
        <a:srgbClr val="FFFFFF"/>
      </a:accent1>
      <a:accent2>
        <a:srgbClr val="FC0128"/>
      </a:accent2>
      <a:accent3>
        <a:srgbClr val="AAAAFF"/>
      </a:accent3>
      <a:accent4>
        <a:srgbClr val="D6D800"/>
      </a:accent4>
      <a:accent5>
        <a:srgbClr val="FFFFFF"/>
      </a:accent5>
      <a:accent6>
        <a:srgbClr val="E40123"/>
      </a:accent6>
      <a:hlink>
        <a:srgbClr val="00FFFF"/>
      </a:hlink>
      <a:folHlink>
        <a:srgbClr val="00FF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ملتقى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385</Words>
  <Application>Microsoft Office PowerPoint</Application>
  <PresentationFormat>On-screen Show (4:3)</PresentationFormat>
  <Paragraphs>120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Office Theme</vt:lpstr>
      <vt:lpstr>2_Template 1</vt:lpstr>
      <vt:lpstr>1_Office Theme</vt:lpstr>
      <vt:lpstr>Blank</vt:lpstr>
      <vt:lpstr>ملتقى</vt:lpstr>
      <vt:lpstr> </vt:lpstr>
      <vt:lpstr>Pyrimidines and Purines</vt:lpstr>
      <vt:lpstr>Pyrimidines and Purines</vt:lpstr>
      <vt:lpstr>Nucleosides</vt:lpstr>
      <vt:lpstr>Nucleotides</vt:lpstr>
      <vt:lpstr>Adenosine 5'-Monophosphate (AMP)</vt:lpstr>
      <vt:lpstr>Adenosine Diphosphate (ADP)</vt:lpstr>
      <vt:lpstr>Adenosine Triphosphate (ATP)</vt:lpstr>
      <vt:lpstr>Adenosine 3'-5'-Cyclic Monophosphate (cAMP)</vt:lpstr>
      <vt:lpstr>Nucleic Acids</vt:lpstr>
      <vt:lpstr>Fig. 27.22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ALI</cp:lastModifiedBy>
  <cp:revision>13</cp:revision>
  <dcterms:created xsi:type="dcterms:W3CDTF">2017-07-28T03:44:42Z</dcterms:created>
  <dcterms:modified xsi:type="dcterms:W3CDTF">2022-12-16T18:13:07Z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3267945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D7.1.5</vt:lpwstr>
  </property>
</Properties>
</file>